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66F0A9-14D2-4AF1-B67A-5497F4C5B940}" type="datetimeFigureOut">
              <a:rPr lang="en-US" smtClean="0"/>
              <a:t>9/18/2011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EDA79-ECD3-40BF-BA91-57C1D20228F1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171C0-0C36-42E1-B691-0E0A15F875ED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921FC-36B8-49A0-84E4-540CEFC2DEC2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5A985-A44F-4FC3-93ED-8EB20A2A6756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86D1-E229-4517-AAAA-CFC54C76D4A7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8754B-595F-4A38-ACEC-DD230F9DC8C8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81E45-B69F-4012-ADBC-D834C92C109C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35B-7F7D-414B-B0A1-7FFBE6BD8697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DC827-F801-4E34-B7F3-57BB61278BD7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F6366-9153-4166-B76D-1A3223E37DC5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05AD-D125-44A2-9376-C096C53FAC93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EBD25-70C7-4CE8-B04A-91E2FDCB5B24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5B784F3-7AE3-4943-B50D-387AF6A27884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Gaining Clarity on Goals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“I see”, said the blind man to the deaf dog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9853F-E547-4322-BDBB-4837E5FEBEA5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 is a Teacher to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Look for the Big Picture</a:t>
            </a:r>
          </a:p>
          <a:p>
            <a:r>
              <a:rPr lang="en-US" dirty="0" smtClean="0"/>
              <a:t>2. Pair them with 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86D1-E229-4517-AAAA-CFC54C76D4A7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Picture 6" descr="wwcraz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0200" y="3429000"/>
            <a:ext cx="1895475" cy="2857500"/>
          </a:xfrm>
          <a:prstGeom prst="rect">
            <a:avLst/>
          </a:prstGeom>
        </p:spPr>
      </p:pic>
      <p:pic>
        <p:nvPicPr>
          <p:cNvPr id="8" name="Picture 7" descr="wwcraz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3352800"/>
            <a:ext cx="1895475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the big Picture?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Broad and abstract</a:t>
            </a:r>
          </a:p>
          <a:p>
            <a:r>
              <a:rPr lang="en-US" dirty="0" smtClean="0"/>
              <a:t>One/two words</a:t>
            </a:r>
          </a:p>
          <a:p>
            <a:r>
              <a:rPr lang="en-US" dirty="0" smtClean="0"/>
              <a:t>Universal </a:t>
            </a:r>
          </a:p>
          <a:p>
            <a:r>
              <a:rPr lang="en-US" dirty="0" smtClean="0"/>
              <a:t>Timeless</a:t>
            </a:r>
          </a:p>
          <a:p>
            <a:r>
              <a:rPr lang="en-US" dirty="0" smtClean="0"/>
              <a:t>Gives meaning to many facts</a:t>
            </a:r>
          </a:p>
          <a:p>
            <a:r>
              <a:rPr lang="en-US" dirty="0" smtClean="0"/>
              <a:t>Divergent thinkers</a:t>
            </a:r>
          </a:p>
          <a:p>
            <a:r>
              <a:rPr lang="en-US" dirty="0" smtClean="0"/>
              <a:t>P.71 framework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86D1-E229-4517-AAAA-CFC54C76D4A7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8" name="Picture 7" descr="wwuniver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7800" y="1838899"/>
            <a:ext cx="3438525" cy="41428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Wrong With This Picture</a:t>
            </a:r>
            <a:endParaRPr lang="en-US" dirty="0"/>
          </a:p>
        </p:txBody>
      </p:sp>
      <p:pic>
        <p:nvPicPr>
          <p:cNvPr id="7" name="Content Placeholder 6" descr="bon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800000">
            <a:off x="1676400" y="1143000"/>
            <a:ext cx="5410200" cy="54102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86D1-E229-4517-AAAA-CFC54C76D4A7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Identifying Desired Results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SPED/ IEP</a:t>
            </a:r>
          </a:p>
          <a:p>
            <a:r>
              <a:rPr lang="en-US" dirty="0" smtClean="0"/>
              <a:t>Goal driven</a:t>
            </a:r>
          </a:p>
          <a:p>
            <a:r>
              <a:rPr lang="en-US" dirty="0" smtClean="0"/>
              <a:t>Assessments are driven by goals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Results driven</a:t>
            </a:r>
          </a:p>
          <a:p>
            <a:r>
              <a:rPr lang="en-US" dirty="0" smtClean="0"/>
              <a:t>Assessments are driven by goals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86D1-E229-4517-AAAA-CFC54C76D4A7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" name="Picture 9" descr="wwtorti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957350">
            <a:off x="5715000" y="3505200"/>
            <a:ext cx="2200275" cy="2857500"/>
          </a:xfrm>
          <a:prstGeom prst="rect">
            <a:avLst/>
          </a:prstGeom>
        </p:spPr>
      </p:pic>
      <p:pic>
        <p:nvPicPr>
          <p:cNvPr id="11" name="Picture 10" descr="wwsock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7130" y="3429000"/>
            <a:ext cx="2734945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Priorities are the Key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IEP/SPED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UbD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Adequate Yearly Progress</a:t>
            </a:r>
          </a:p>
          <a:p>
            <a:r>
              <a:rPr lang="en-US" dirty="0" smtClean="0"/>
              <a:t>Child is measured by what THEY learned, not against their  reg. ed. peers 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What are your priorities</a:t>
            </a:r>
          </a:p>
          <a:p>
            <a:r>
              <a:rPr lang="en-US" dirty="0" smtClean="0"/>
              <a:t>Gives you perspective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81E45-B69F-4012-ADBC-D834C92C109C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5" name="Picture 14" descr="ww ang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7800" y="3581400"/>
            <a:ext cx="2857500" cy="2857500"/>
          </a:xfrm>
          <a:prstGeom prst="rect">
            <a:avLst/>
          </a:prstGeom>
        </p:spPr>
      </p:pic>
      <p:pic>
        <p:nvPicPr>
          <p:cNvPr id="16" name="Picture 15" descr="wwcute devil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4267200"/>
            <a:ext cx="285750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Highlight Priorities</a:t>
            </a:r>
          </a:p>
          <a:p>
            <a:pPr lvl="1"/>
            <a:r>
              <a:rPr lang="en-US" dirty="0" smtClean="0"/>
              <a:t>Open Ended</a:t>
            </a:r>
          </a:p>
          <a:p>
            <a:pPr lvl="1"/>
            <a:r>
              <a:rPr lang="en-US" dirty="0" smtClean="0"/>
              <a:t>Not always resolvable</a:t>
            </a:r>
          </a:p>
          <a:p>
            <a:pPr lvl="1"/>
            <a:r>
              <a:rPr lang="en-US" dirty="0" smtClean="0"/>
              <a:t>Think of a mystery novel</a:t>
            </a:r>
          </a:p>
          <a:p>
            <a:pPr lvl="2"/>
            <a:r>
              <a:rPr lang="en-US" dirty="0" smtClean="0"/>
              <a:t>Clues</a:t>
            </a:r>
          </a:p>
          <a:p>
            <a:pPr lvl="2"/>
            <a:r>
              <a:rPr lang="en-US" dirty="0" smtClean="0"/>
              <a:t>Understanding</a:t>
            </a:r>
          </a:p>
          <a:p>
            <a:pPr lvl="2"/>
            <a:r>
              <a:rPr lang="en-US" dirty="0" smtClean="0"/>
              <a:t>Not necessarily an ending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35B-7F7D-414B-B0A1-7FFBE6BD8697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1" name="Picture 10" descr="wwques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80891">
            <a:off x="6282137" y="848220"/>
            <a:ext cx="2190750" cy="2857500"/>
          </a:xfrm>
          <a:prstGeom prst="rect">
            <a:avLst/>
          </a:prstGeom>
        </p:spPr>
      </p:pic>
      <p:pic>
        <p:nvPicPr>
          <p:cNvPr id="12" name="Picture 11" descr="wwlook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4800600"/>
            <a:ext cx="3203532" cy="17716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vs. Knowledge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Understanding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Knowledge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S makes sense of the world</a:t>
            </a:r>
          </a:p>
          <a:p>
            <a:r>
              <a:rPr lang="en-US" dirty="0" smtClean="0"/>
              <a:t>S constructs sense of the work</a:t>
            </a:r>
          </a:p>
          <a:p>
            <a:pPr lvl="1"/>
            <a:r>
              <a:rPr lang="en-US" dirty="0" smtClean="0"/>
              <a:t>Performance</a:t>
            </a:r>
          </a:p>
          <a:p>
            <a:pPr lvl="1"/>
            <a:r>
              <a:rPr lang="en-US" dirty="0" smtClean="0"/>
              <a:t>Inquiry</a:t>
            </a:r>
          </a:p>
          <a:p>
            <a:pPr lvl="1"/>
            <a:r>
              <a:rPr lang="en-US" dirty="0" smtClean="0"/>
              <a:t>Reflection</a:t>
            </a:r>
          </a:p>
          <a:p>
            <a:pPr lvl="1"/>
            <a:endParaRPr lang="en-US" dirty="0" smtClean="0"/>
          </a:p>
          <a:p>
            <a:pPr lvl="1"/>
            <a:r>
              <a:rPr lang="en-US" i="1" dirty="0" smtClean="0"/>
              <a:t>Think of our class</a:t>
            </a:r>
            <a:endParaRPr lang="en-US" i="1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Summarizes facts, concepts</a:t>
            </a:r>
          </a:p>
          <a:p>
            <a:pPr lvl="1"/>
            <a:r>
              <a:rPr lang="en-US" dirty="0" smtClean="0"/>
              <a:t>Regurgitate</a:t>
            </a:r>
          </a:p>
          <a:p>
            <a:pPr lvl="1"/>
            <a:r>
              <a:rPr lang="en-US" dirty="0" smtClean="0"/>
              <a:t>Recall</a:t>
            </a:r>
          </a:p>
          <a:p>
            <a:pPr lvl="1"/>
            <a:r>
              <a:rPr lang="en-US" dirty="0" smtClean="0"/>
              <a:t>True or false</a:t>
            </a:r>
          </a:p>
          <a:p>
            <a:pPr lvl="1"/>
            <a:r>
              <a:rPr lang="en-US" dirty="0" smtClean="0"/>
              <a:t>Correct or incorrect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86D1-E229-4517-AAAA-CFC54C76D4A7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1" name="Picture 10" descr="wwsmart ki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33906" y="4114800"/>
            <a:ext cx="2633569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How </a:t>
            </a:r>
            <a:r>
              <a:rPr lang="en-US" dirty="0" smtClean="0"/>
              <a:t>Tos</a:t>
            </a:r>
            <a:endParaRPr lang="en-US" dirty="0" smtClean="0"/>
          </a:p>
          <a:p>
            <a:pPr lvl="1"/>
            <a:r>
              <a:rPr lang="en-US" dirty="0" smtClean="0"/>
              <a:t>Techniques</a:t>
            </a:r>
          </a:p>
          <a:p>
            <a:pPr lvl="1"/>
            <a:r>
              <a:rPr lang="en-US" dirty="0" smtClean="0"/>
              <a:t>Procedures</a:t>
            </a:r>
          </a:p>
          <a:p>
            <a:pPr lvl="1"/>
            <a:r>
              <a:rPr lang="en-US" dirty="0" smtClean="0"/>
              <a:t>Methods</a:t>
            </a:r>
          </a:p>
          <a:p>
            <a:pPr lvl="1"/>
            <a:r>
              <a:rPr lang="en-US" dirty="0" smtClean="0"/>
              <a:t>Coaching</a:t>
            </a:r>
          </a:p>
          <a:p>
            <a:pPr lvl="1"/>
            <a:r>
              <a:rPr lang="en-US" dirty="0" smtClean="0"/>
              <a:t>“S will be able to verbally spell 6/8 sixth grade words correctly over 3 trials given teacher spoken prompting” 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35B-7F7D-414B-B0A1-7FFBE6BD8697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2" name="Picture 11" descr="wwconstruc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914400"/>
            <a:ext cx="2733675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Skills </a:t>
            </a:r>
            <a:r>
              <a:rPr lang="en-US" sz="1800" dirty="0" smtClean="0"/>
              <a:t>(this is the old Task Analysis Ladder)</a:t>
            </a:r>
            <a:endParaRPr lang="en-US" sz="18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UbD (S will write a persuasive essay)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Riding a bike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S can discuss argument</a:t>
            </a:r>
          </a:p>
          <a:p>
            <a:r>
              <a:rPr lang="en-US" dirty="0" smtClean="0"/>
              <a:t>S knows what a story is</a:t>
            </a:r>
          </a:p>
          <a:p>
            <a:r>
              <a:rPr lang="en-US" dirty="0" smtClean="0"/>
              <a:t>S knows what an essay is</a:t>
            </a:r>
          </a:p>
          <a:p>
            <a:r>
              <a:rPr lang="en-US" dirty="0" smtClean="0"/>
              <a:t>S can write sentences</a:t>
            </a:r>
          </a:p>
          <a:p>
            <a:r>
              <a:rPr lang="en-US" dirty="0" smtClean="0"/>
              <a:t>S can write paragraphs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S can walk</a:t>
            </a:r>
          </a:p>
          <a:p>
            <a:r>
              <a:rPr lang="en-US" dirty="0" smtClean="0"/>
              <a:t>S can pedal</a:t>
            </a:r>
          </a:p>
          <a:p>
            <a:r>
              <a:rPr lang="en-US" dirty="0" smtClean="0"/>
              <a:t>S can balance with parent holding them up</a:t>
            </a:r>
          </a:p>
          <a:p>
            <a:r>
              <a:rPr lang="en-US" dirty="0" smtClean="0"/>
              <a:t>S can balance with parent holding them up with 1 hand</a:t>
            </a:r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86D1-E229-4517-AAAA-CFC54C76D4A7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1" name="Picture 10" descr="wwbrid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00" y="4419601"/>
            <a:ext cx="2667000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P. 61 The Problem with Standards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goes around comes around-</a:t>
            </a:r>
          </a:p>
          <a:p>
            <a:pPr lvl="1"/>
            <a:r>
              <a:rPr lang="en-US" dirty="0" smtClean="0"/>
              <a:t>Marzano</a:t>
            </a:r>
            <a:r>
              <a:rPr lang="en-US" dirty="0" smtClean="0"/>
              <a:t> ( 1996) 3900 standards</a:t>
            </a:r>
          </a:p>
          <a:p>
            <a:pPr lvl="1"/>
            <a:r>
              <a:rPr lang="en-US" dirty="0" smtClean="0"/>
              <a:t>Caswell (1935) 300ish standards in seventh grade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Vague</a:t>
            </a:r>
          </a:p>
          <a:p>
            <a:pPr lvl="1"/>
            <a:r>
              <a:rPr lang="en-US" dirty="0" smtClean="0"/>
              <a:t>Too many</a:t>
            </a:r>
          </a:p>
          <a:p>
            <a:pPr lvl="1"/>
            <a:r>
              <a:rPr lang="en-US" dirty="0" smtClean="0"/>
              <a:t>Non Quantifiable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35B-7F7D-414B-B0A1-7FFBE6BD8697}" type="datetime1">
              <a:rPr lang="en-US" smtClean="0"/>
              <a:t>9/18/2011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three gaining clarity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3" name="Picture 12" descr="wwcrazy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1" y="3276600"/>
            <a:ext cx="2000250" cy="2667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</TotalTime>
  <Words>385</Words>
  <Application>Microsoft Office PowerPoint</Application>
  <PresentationFormat>On-screen Show (4:3)</PresentationFormat>
  <Paragraphs>110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Gaining Clarity on Goals</vt:lpstr>
      <vt:lpstr>What’s Wrong With This Picture</vt:lpstr>
      <vt:lpstr>Identifying Desired Results</vt:lpstr>
      <vt:lpstr>Priorities are the Key</vt:lpstr>
      <vt:lpstr>Essential Questions</vt:lpstr>
      <vt:lpstr>Understanding vs. Knowledge</vt:lpstr>
      <vt:lpstr>Skills</vt:lpstr>
      <vt:lpstr>Skills (this is the old Task Analysis Ladder)</vt:lpstr>
      <vt:lpstr>P. 61 The Problem with Standards</vt:lpstr>
      <vt:lpstr>So What is a Teacher to do?</vt:lpstr>
      <vt:lpstr>What’s the big Picture?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Gaining Clarity on Goals</dc:title>
  <dc:creator>mrospenda</dc:creator>
  <cp:lastModifiedBy>michael rospenda</cp:lastModifiedBy>
  <cp:revision>6</cp:revision>
  <dcterms:created xsi:type="dcterms:W3CDTF">2006-08-16T00:00:00Z</dcterms:created>
  <dcterms:modified xsi:type="dcterms:W3CDTF">2011-09-18T23:35:22Z</dcterms:modified>
</cp:coreProperties>
</file>